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T44GCSL6k73mM5VFYunYTG1E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73903E-A3AE-4308-8803-F5B27B1AB93F}">
  <a:tblStyle styleId="{0773903E-A3AE-4308-8803-F5B27B1AB9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30ADA96-2CAC-44FE-A475-EE08F271C02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987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173355" y="182880"/>
            <a:ext cx="8793300" cy="478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832485" y="661782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  <a:defRPr sz="54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1282148" y="2902225"/>
            <a:ext cx="65760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rbe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rbe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orbel"/>
              <a:buNone/>
              <a:defRPr sz="9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22"/>
          <p:cNvCxnSpPr/>
          <p:nvPr/>
        </p:nvCxnSpPr>
        <p:spPr>
          <a:xfrm>
            <a:off x="1483995" y="2800350"/>
            <a:ext cx="61722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9487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>
            <a:spLocks noGrp="1"/>
          </p:cNvSpPr>
          <p:nvPr>
            <p:ph type="pic" idx="2"/>
          </p:nvPr>
        </p:nvSpPr>
        <p:spPr>
          <a:xfrm>
            <a:off x="4059936" y="802385"/>
            <a:ext cx="4574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137150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sz="2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orbel"/>
              <a:buNone/>
              <a:defRPr sz="21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>
            <a:off x="857250" y="2125980"/>
            <a:ext cx="2948700" cy="2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5386500" y="1728750"/>
            <a:ext cx="4057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614525" y="-185850"/>
            <a:ext cx="40575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9487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4389119" y="822960"/>
            <a:ext cx="39093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2400"/>
            </a:lvl1pPr>
            <a:lvl2pPr marL="914400" lvl="1" indent="-3365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00"/>
              <a:buChar char="•"/>
              <a:defRPr sz="21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857250" y="2125980"/>
            <a:ext cx="29487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00"/>
              <a:buNone/>
              <a:defRPr sz="7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57250" y="1543050"/>
            <a:ext cx="7404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857250" y="1501133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857250" y="204111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•"/>
              <a:defRPr sz="17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4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3"/>
          </p:nvPr>
        </p:nvSpPr>
        <p:spPr>
          <a:xfrm>
            <a:off x="4701880" y="1499274"/>
            <a:ext cx="35661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4"/>
          </p:nvPr>
        </p:nvSpPr>
        <p:spPr>
          <a:xfrm>
            <a:off x="4701880" y="2039492"/>
            <a:ext cx="3566100" cy="25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•"/>
              <a:defRPr sz="17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4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857250" y="1543049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•"/>
              <a:defRPr sz="17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4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4700709" y="1543050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11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Char char="•"/>
              <a:defRPr sz="17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4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00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 rot="5400000">
            <a:off x="3045054" y="-644700"/>
            <a:ext cx="3029100" cy="7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29818" y="880181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1282446" y="3115890"/>
            <a:ext cx="65769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300"/>
              <a:buNone/>
              <a:defRPr sz="17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6" name="Google Shape;66;p29"/>
          <p:cNvCxnSpPr/>
          <p:nvPr/>
        </p:nvCxnSpPr>
        <p:spPr>
          <a:xfrm>
            <a:off x="1485900" y="3015306"/>
            <a:ext cx="61722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173355" y="182880"/>
            <a:ext cx="8793300" cy="47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orbel"/>
              <a:buNone/>
              <a:defRPr sz="33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857250" y="1543050"/>
            <a:ext cx="7404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11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rbel"/>
              <a:buChar char="•"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•"/>
              <a:defRPr sz="15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00"/>
              <a:buFont typeface="Corbel"/>
              <a:buChar char="•"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rbe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34390" y="664937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alatino Linotype"/>
              <a:buNone/>
            </a:pPr>
            <a: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  <a:t>ANEUVAS TECH. INC.</a:t>
            </a:r>
            <a:b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  <a:t>PORTABLE MEDICAL BENCH</a:t>
            </a:r>
            <a:endParaRPr sz="33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628325" y="4202421"/>
            <a:ext cx="5887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alatino Linotype"/>
              <a:buNone/>
            </a:pPr>
            <a:r>
              <a:rPr lang="en" sz="21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DR. BECKER - ADVISOR and CLIENT</a:t>
            </a:r>
            <a:endParaRPr sz="21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90" name="Google Shape;90;p1"/>
          <p:cNvGraphicFramePr/>
          <p:nvPr/>
        </p:nvGraphicFramePr>
        <p:xfrm>
          <a:off x="714375" y="2859506"/>
          <a:ext cx="7715275" cy="1342950"/>
        </p:xfrm>
        <a:graphic>
          <a:graphicData uri="http://schemas.openxmlformats.org/drawingml/2006/table">
            <a:tbl>
              <a:tblPr>
                <a:noFill/>
                <a:tableStyleId>{0773903E-A3AE-4308-8803-F5B27B1AB93F}</a:tableStyleId>
              </a:tblPr>
              <a:tblGrid>
                <a:gridCol w="325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Kenyon Rowley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Project Manager and Financial Manager</a:t>
                      </a:r>
                      <a:endParaRPr sz="1100" u="none" strike="noStrike" cap="none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Katherine Riffle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 Engineer and CAD Engineer</a:t>
                      </a:r>
                      <a:endParaRPr sz="1100" u="none" strike="noStrike" cap="none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Hunter Daniel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i="1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Logistics Manager and Manufacturing Engineer</a:t>
                      </a:r>
                      <a:endParaRPr sz="1100" u="none" strike="noStrike" cap="none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Manufacturing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p10"/>
          <p:cNvSpPr txBox="1"/>
          <p:nvPr/>
        </p:nvSpPr>
        <p:spPr>
          <a:xfrm>
            <a:off x="214200" y="1330025"/>
            <a:ext cx="46461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Completed with a mixture of in-house and outsourced resources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top: Only Table Tops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Wheels: McMaster-Carr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Storage: In-house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Frame: Materials ordered, welding done in-house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4">
            <a:alphaModFix/>
          </a:blip>
          <a:srcRect l="9797" t="18299" r="13779" b="27432"/>
          <a:stretch/>
        </p:blipFill>
        <p:spPr>
          <a:xfrm>
            <a:off x="4935817" y="1967516"/>
            <a:ext cx="3916616" cy="135193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4440575" y="3314258"/>
            <a:ext cx="49071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</a:pPr>
            <a:r>
              <a:rPr lang="en" sz="1300" dirty="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9: Completed table top</a:t>
            </a:r>
            <a:endParaRPr sz="1300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6" name="Google Shape;196;p10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7" name="Google Shape;197;p10"/>
          <p:cNvSpPr txBox="1"/>
          <p:nvPr/>
        </p:nvSpPr>
        <p:spPr>
          <a:xfrm>
            <a:off x="2551050" y="4636525"/>
            <a:ext cx="40419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Katherine Riffle,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Testing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p11"/>
          <p:cNvSpPr txBox="1"/>
          <p:nvPr/>
        </p:nvSpPr>
        <p:spPr>
          <a:xfrm>
            <a:off x="299212" y="1657950"/>
            <a:ext cx="35886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Team was unable to complete desired testing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team was planning on completing testing in the Wettaw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These tests would have inspired design improvements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l="10153" t="26617" r="14077" b="32777"/>
          <a:stretch/>
        </p:blipFill>
        <p:spPr>
          <a:xfrm>
            <a:off x="3887812" y="1657950"/>
            <a:ext cx="4956931" cy="14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3887888" y="3080550"/>
            <a:ext cx="49569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10: Completed storage</a:t>
            </a:r>
            <a:endParaRPr sz="13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2672550" y="4663075"/>
            <a:ext cx="37989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Hunter Daniel,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12"/>
          <p:cNvSpPr txBox="1"/>
          <p:nvPr/>
        </p:nvSpPr>
        <p:spPr>
          <a:xfrm>
            <a:off x="2013806" y="182888"/>
            <a:ext cx="5116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Testing Procedures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6" name="Google Shape;216;p12"/>
          <p:cNvGraphicFramePr/>
          <p:nvPr/>
        </p:nvGraphicFramePr>
        <p:xfrm>
          <a:off x="714363" y="1678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{0773903E-A3AE-4308-8803-F5B27B1AB93F}</a:tableStyleId>
              </a:tblPr>
              <a:tblGrid>
                <a:gridCol w="23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TP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ER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Requirements/Procedure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Project Cost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Cost Target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Bill of Materials Approval from Dr. Becker and Dr. Oman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Bench Specifications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Thickness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Measure the Tabletop Thickness and Bench Height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Bench Height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Storage Volume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Fit devices in the storage area with client supervision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Transporting Bench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Fitting Through Doorway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Bring the tabletop through the Wettaw building with client escort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Shock Absorption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7" name="Google Shape;217;p12"/>
          <p:cNvSpPr txBox="1"/>
          <p:nvPr/>
        </p:nvSpPr>
        <p:spPr>
          <a:xfrm>
            <a:off x="714356" y="1404788"/>
            <a:ext cx="771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2: Testing Procedures 1-3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2575250" y="4667875"/>
            <a:ext cx="399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Hunter Daniel,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13"/>
          <p:cNvSpPr txBox="1"/>
          <p:nvPr/>
        </p:nvSpPr>
        <p:spPr>
          <a:xfrm>
            <a:off x="2013816" y="182888"/>
            <a:ext cx="5116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Testing Procedures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13"/>
          <p:cNvGraphicFramePr/>
          <p:nvPr/>
        </p:nvGraphicFramePr>
        <p:xfrm>
          <a:off x="714363" y="1678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{0773903E-A3AE-4308-8803-F5B27B1AB93F}</a:tableStyleId>
              </a:tblPr>
              <a:tblGrid>
                <a:gridCol w="23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TP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ER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Requirements/Procedure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Temperature Resistance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Temperature Resistance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Hot Plate and Generator; Cold Flagstaff Day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Clean Room Hood and Air Filter for Deflection and Yield Strength Measurements during extreme temperatures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Liquid Drainage/ Deterioration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Liquid Drained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Measure amount of maximum spilled liquid retained and ensure tabletop does not deteriorate from lab fluids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Weight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Overall Weight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Industrial scale; client’s approval of weight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Strength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Yield Strength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Cleanroom Hood and Air Filter placed on top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Deflection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8" name="Google Shape;228;p13"/>
          <p:cNvSpPr txBox="1"/>
          <p:nvPr/>
        </p:nvSpPr>
        <p:spPr>
          <a:xfrm>
            <a:off x="714366" y="1404788"/>
            <a:ext cx="7715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3: Testing Procedures 4-7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680663" y="4659025"/>
            <a:ext cx="37827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Hunter Daniel,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2821650" y="181721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Budget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6" name="Google Shape;2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9386" y="905021"/>
            <a:ext cx="2905227" cy="3633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2717100" y="4638775"/>
            <a:ext cx="37098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Hunter Daniel,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Future Work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6" name="Google Shape;246;p15"/>
          <p:cNvSpPr txBox="1"/>
          <p:nvPr/>
        </p:nvSpPr>
        <p:spPr>
          <a:xfrm>
            <a:off x="2405550" y="1950900"/>
            <a:ext cx="43329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Completing the testing procedures 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Evaluate how the bench completes tests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After procedures, make design changes to meet customer requirements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7" name="Google Shape;247;p15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2641800" y="4609675"/>
            <a:ext cx="3860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Hunter Daniel,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34390" y="664937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alatino Linotype"/>
              <a:buNone/>
            </a:pPr>
            <a: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  <a:t>ANEUVAS TECH. INC.</a:t>
            </a:r>
            <a:b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en" sz="3300">
                <a:latin typeface="Palatino Linotype"/>
                <a:ea typeface="Palatino Linotype"/>
                <a:cs typeface="Palatino Linotype"/>
                <a:sym typeface="Palatino Linotype"/>
              </a:rPr>
              <a:t>PORTABLE MEDICAL BENCH</a:t>
            </a:r>
            <a:endParaRPr sz="33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628325" y="4202421"/>
            <a:ext cx="58875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alatino Linotype"/>
              <a:buNone/>
            </a:pPr>
            <a:r>
              <a:rPr lang="en" sz="2100" b="0" i="0" u="none" strike="noStrike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DR. BECKER - ADVISOR and CLIENT</a:t>
            </a:r>
            <a:endParaRPr sz="21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339189933"/>
              </p:ext>
            </p:extLst>
          </p:nvPr>
        </p:nvGraphicFramePr>
        <p:xfrm>
          <a:off x="2649101" y="2948814"/>
          <a:ext cx="4757156" cy="1342950"/>
        </p:xfrm>
        <a:graphic>
          <a:graphicData uri="http://schemas.openxmlformats.org/drawingml/2006/table">
            <a:tbl>
              <a:tblPr>
                <a:noFill/>
                <a:tableStyleId>{0773903E-A3AE-4308-8803-F5B27B1AB93F}</a:tableStyleId>
              </a:tblPr>
              <a:tblGrid>
                <a:gridCol w="200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Kenyon Rowley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i="1" u="none" strike="noStrike" cap="none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kjr293@nau.edu</a:t>
                      </a:r>
                      <a:endParaRPr sz="1100" u="none" strike="noStrike" cap="none" dirty="0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Katherine Riffle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i="1" u="none" strike="noStrike" cap="none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krr264@nau.edu</a:t>
                      </a:r>
                      <a:endParaRPr lang="en-US" sz="1100" u="none" strike="noStrike" cap="none" dirty="0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Hunter Daniel</a:t>
                      </a:r>
                      <a:endParaRPr sz="1500" i="1" u="none" strike="noStrike" cap="none">
                        <a:solidFill>
                          <a:schemeClr val="lt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i="1" u="none" strike="noStrike" cap="none" dirty="0">
                          <a:solidFill>
                            <a:schemeClr val="lt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hbd6@nau.edu</a:t>
                      </a:r>
                      <a:endParaRPr sz="1100" u="none" strike="noStrike" cap="none" dirty="0"/>
                    </a:p>
                  </a:txBody>
                  <a:tcPr marL="68575" marR="68575" marT="68575" marB="685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08170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Appendix A: CAD Drawings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828" y="1474500"/>
            <a:ext cx="3950713" cy="290993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Appendix A: CAD Drawings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75" y="1474500"/>
            <a:ext cx="3722186" cy="279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20918"/>
            <a:ext cx="3944139" cy="214891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Appendix A: CAD Drawings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350" y="1474500"/>
            <a:ext cx="3387173" cy="258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565" y="1474500"/>
            <a:ext cx="3379185" cy="25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Project Description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2"/>
          </p:nvPr>
        </p:nvSpPr>
        <p:spPr>
          <a:xfrm>
            <a:off x="2821651" y="1409917"/>
            <a:ext cx="3500700" cy="2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Safely and easily transporting blood flow model experimental setup through buildings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Compatible and Protective of Medical Research Devices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Support Clean-Room Hood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Reduce Shock During Transport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X-Ray Machine Compatible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Spill Prevention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5247860" y="3500903"/>
            <a:ext cx="9597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0" name="Google Shape;100;p2" descr="https://lh5.googleusercontent.com/pTNFOYHrdbOnUlf_riw-pABSKToilZmZNcGQ2Z6cankB1KZBz3g7qg5fLRFtywRLGqSW1-Re1EtHjwzB9jMFOWT2Skiyix0CtqbxXqMPVEdnOPmcuri9Mky6_whknToFycIuT9x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25" y="1409917"/>
            <a:ext cx="2196725" cy="293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24925" y="4345864"/>
            <a:ext cx="2196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1: X-Ray Machine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413644" y="4345856"/>
            <a:ext cx="232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2: Clean Room Hood and Air Filter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l="19506" t="3887" r="25485" b="1754"/>
          <a:stretch/>
        </p:blipFill>
        <p:spPr>
          <a:xfrm>
            <a:off x="6413643" y="1344761"/>
            <a:ext cx="2321345" cy="298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2648250" y="4667750"/>
            <a:ext cx="38475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Kenyon Rowley,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7829313" y="4682500"/>
            <a:ext cx="7938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sz="9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Appendix A: CAD Drawings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6437" y="1566774"/>
            <a:ext cx="3931124" cy="29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9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4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Appendix B: Full Bill of Materials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84" name="Google Shape;2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908" y="1372460"/>
            <a:ext cx="7129083" cy="290470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0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Specifications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12" name="Google Shape;112;p3"/>
          <p:cNvGraphicFramePr/>
          <p:nvPr/>
        </p:nvGraphicFramePr>
        <p:xfrm>
          <a:off x="1289293" y="1675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{A30ADA96-2CAC-44FE-A475-EE08F271C020}</a:tableStyleId>
              </a:tblPr>
              <a:tblGrid>
                <a:gridCol w="237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Engineering Requirement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Units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Target Value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Tolerance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DD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Met?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DD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$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+/- 100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Approved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Weight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lb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+/- 10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Fitting Through Doorway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ft</a:t>
                      </a:r>
                      <a:r>
                        <a:rPr lang="en" sz="1400" u="none" strike="noStrike" cap="none" baseline="30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400" u="none" strike="noStrike" cap="none" baseline="30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7.5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.1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Yield Strength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psi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Effective shock absorption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in/s</a:t>
                      </a:r>
                      <a:r>
                        <a:rPr lang="en" sz="1400" u="none" strike="noStrike" cap="none" baseline="30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400" u="none" strike="noStrike" cap="none" baseline="30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Approved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Tabletop Deflection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0.25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.05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Tabletop Thickness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1.00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+/- 0.10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Bench Height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36.00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+/- 0.10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Storage Volume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ft</a:t>
                      </a:r>
                      <a:r>
                        <a:rPr lang="en" sz="1400" u="none" strike="noStrike" cap="none" baseline="300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400" u="none" strike="noStrike" cap="none" baseline="30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+/- 1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Temperature resistance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°F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+/- 50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Liquid Drained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%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+/- 10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Test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3" name="Google Shape;113;p3"/>
          <p:cNvSpPr txBox="1"/>
          <p:nvPr/>
        </p:nvSpPr>
        <p:spPr>
          <a:xfrm>
            <a:off x="1289250" y="1396750"/>
            <a:ext cx="65655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92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1:</a:t>
            </a:r>
            <a:r>
              <a:rPr lang="en" sz="13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Engineering Requirements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69746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2478150" y="4667125"/>
            <a:ext cx="41877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Kenyon Rowley,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8254150" y="4868800"/>
            <a:ext cx="4665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821651" y="606797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Design Solution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4"/>
          <p:cNvSpPr txBox="1"/>
          <p:nvPr/>
        </p:nvSpPr>
        <p:spPr>
          <a:xfrm>
            <a:off x="1255375" y="1766425"/>
            <a:ext cx="3977700" cy="24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Top material selected was spill resistant and x-ray compatible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top, frame, and storage underwent multiple versions to ensure the safe and efficient transportation of equipment</a:t>
            </a:r>
            <a:r>
              <a:rPr lang="en" sz="1800"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082525" y="4183825"/>
            <a:ext cx="270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</a:pP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3: Final CAD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974" y="1557000"/>
            <a:ext cx="2185502" cy="2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644350" y="4667125"/>
            <a:ext cx="38553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Kenyon Rowley,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5"/>
          <p:cNvSpPr txBox="1"/>
          <p:nvPr/>
        </p:nvSpPr>
        <p:spPr>
          <a:xfrm>
            <a:off x="2845078" y="606797"/>
            <a:ext cx="3771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Design Description: Tabletop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312150" y="4127075"/>
            <a:ext cx="365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</a:t>
            </a: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Tabletop with Wedges CAD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969750" y="1433500"/>
            <a:ext cx="4862100" cy="2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Spill Guards attached around hood perimeter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 grooves for hood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Wilsonart - no polycarbonate workspace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 taper, only frame angled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Wedge attachments for frame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73" y="1546481"/>
            <a:ext cx="3657599" cy="258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2641225" y="4650925"/>
            <a:ext cx="4179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Kenyon Rowley,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6"/>
          <p:cNvSpPr txBox="1"/>
          <p:nvPr/>
        </p:nvSpPr>
        <p:spPr>
          <a:xfrm>
            <a:off x="2845088" y="606853"/>
            <a:ext cx="3771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Design Description: Frame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621750" y="4057275"/>
            <a:ext cx="7900500" cy="6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Bolt Plates for Wheel Attachment</a:t>
            </a:r>
            <a:r>
              <a:rPr lang="en" sz="18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1” Tilt from back to front</a:t>
            </a:r>
            <a:endParaRPr sz="18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Air Filter Support Shelf for Transport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361" y="1345125"/>
            <a:ext cx="2825375" cy="24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1273350" y="3783375"/>
            <a:ext cx="659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Figure </a:t>
            </a: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</a:t>
            </a: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Frame CAD and C</a:t>
            </a: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onstructed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l="7411" t="5602" r="7590" b="4323"/>
          <a:stretch/>
        </p:blipFill>
        <p:spPr>
          <a:xfrm>
            <a:off x="4098739" y="1362058"/>
            <a:ext cx="3771901" cy="243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2324250" y="4654975"/>
            <a:ext cx="44955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Katherine Riffle,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2845088" y="606853"/>
            <a:ext cx="3771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Design Description: Wheels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263400" y="4404375"/>
            <a:ext cx="861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</a:t>
            </a: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</a:t>
            </a: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Wheels, CAD and ordered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7"/>
          <p:cNvSpPr txBox="1"/>
          <p:nvPr/>
        </p:nvSpPr>
        <p:spPr>
          <a:xfrm>
            <a:off x="1909800" y="1548000"/>
            <a:ext cx="5324400" cy="86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Selected for weight capacity and shock absorption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Bolted onto frame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6721" y="2412789"/>
            <a:ext cx="3423179" cy="19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4100" y="2410775"/>
            <a:ext cx="1949155" cy="19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3251" y="2410774"/>
            <a:ext cx="1583474" cy="19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2324250" y="4659025"/>
            <a:ext cx="44955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Katherine Riffle,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8"/>
          <p:cNvSpPr txBox="1"/>
          <p:nvPr/>
        </p:nvSpPr>
        <p:spPr>
          <a:xfrm>
            <a:off x="2845088" y="606853"/>
            <a:ext cx="3771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sz="3000" b="1" i="0" u="sng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Design Description: Storage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494100" y="4470075"/>
            <a:ext cx="402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rbel"/>
              <a:buNone/>
            </a:pP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</a:t>
            </a:r>
            <a:r>
              <a:rPr lang="en" sz="13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</a:t>
            </a:r>
            <a:r>
              <a:rPr lang="en" sz="13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Storage CAD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520700" y="2006888"/>
            <a:ext cx="40266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Stores the 40lbs of devices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Two of three devices stored underneath: Reservoir, Super pump, and controller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orbe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Drawer to hold pens, pencils, etc. for multipurpose use</a:t>
            </a:r>
            <a:endParaRPr sz="1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00" y="1562399"/>
            <a:ext cx="4026600" cy="29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2478150" y="4663075"/>
            <a:ext cx="4187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Katherine Riffle,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821650" y="245070"/>
            <a:ext cx="3500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latino Linotype"/>
              <a:buNone/>
            </a:pPr>
            <a:r>
              <a:rPr lang="en" b="1" u="sng">
                <a:latin typeface="Palatino Linotype"/>
                <a:ea typeface="Palatino Linotype"/>
                <a:cs typeface="Palatino Linotype"/>
                <a:sym typeface="Palatino Linotype"/>
              </a:rPr>
              <a:t>Decision Processes</a:t>
            </a:r>
            <a:endParaRPr b="1" u="sng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033" y="181721"/>
            <a:ext cx="1476378" cy="1148294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" name="Google Shape;181;p9"/>
          <p:cNvSpPr txBox="1"/>
          <p:nvPr/>
        </p:nvSpPr>
        <p:spPr>
          <a:xfrm>
            <a:off x="3998975" y="1330025"/>
            <a:ext cx="49653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Tabletop: 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Oak and Polycarbonate → Wilsonart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Tilted </a:t>
            </a:r>
            <a:r>
              <a:rPr lang="en" sz="1800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Top</a:t>
            </a: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→ Angled Frame, Wedges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Spill Guards around Perimeter of Hood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Gutter Tray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Frame: 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Dimensions Match Hood → Wider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Storage for Air Filter during transport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Storage:</a:t>
            </a:r>
            <a:endParaRPr sz="1800" b="0" i="0" u="none" strike="noStrike" cap="none">
              <a:solidFill>
                <a:srgbClr val="4A66A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Storage will be removable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800"/>
              <a:buFont typeface="Corbel"/>
              <a:buChar char="•"/>
            </a:pPr>
            <a:r>
              <a:rPr lang="en" sz="18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Drawer slides have been omitted</a:t>
            </a:r>
            <a:endParaRPr sz="1800" b="0" i="0" u="none" strike="noStrike" cap="none">
              <a:solidFill>
                <a:srgbClr val="4A66AC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50331" y="4420325"/>
            <a:ext cx="2687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66AC"/>
              </a:buClr>
              <a:buSzPts val="1920"/>
              <a:buFont typeface="Corbel"/>
              <a:buNone/>
            </a:pPr>
            <a:r>
              <a:rPr lang="en" sz="13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Fig </a:t>
            </a:r>
            <a:r>
              <a:rPr lang="en" sz="1300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</a:t>
            </a:r>
            <a:r>
              <a:rPr lang="en" sz="1300" b="0" i="0" u="none" strike="noStrike" cap="none">
                <a:solidFill>
                  <a:srgbClr val="4A6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Current SolidWorks Design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825" y="1172238"/>
            <a:ext cx="2702400" cy="32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3417750" y="4517525"/>
            <a:ext cx="2308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2668500" y="4642825"/>
            <a:ext cx="3807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Katherine Riffle, April 23, 19F05 - Aneuvas Tech Portable Bench</a:t>
            </a:r>
            <a:endParaRPr sz="1000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910</Words>
  <Application>Microsoft Office PowerPoint</Application>
  <PresentationFormat>On-screen Show (16:9)</PresentationFormat>
  <Paragraphs>237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Palatino Linotype</vt:lpstr>
      <vt:lpstr>Calibri</vt:lpstr>
      <vt:lpstr>Arial</vt:lpstr>
      <vt:lpstr>Corbel</vt:lpstr>
      <vt:lpstr>Basis</vt:lpstr>
      <vt:lpstr>ANEUVAS TECH. INC. PORTABLE MEDICAL BENCH</vt:lpstr>
      <vt:lpstr>Project Description</vt:lpstr>
      <vt:lpstr>Specifications</vt:lpstr>
      <vt:lpstr>Design Solution</vt:lpstr>
      <vt:lpstr>PowerPoint Presentation</vt:lpstr>
      <vt:lpstr>PowerPoint Presentation</vt:lpstr>
      <vt:lpstr>PowerPoint Presentation</vt:lpstr>
      <vt:lpstr>PowerPoint Presentation</vt:lpstr>
      <vt:lpstr>Decision Processes</vt:lpstr>
      <vt:lpstr>Manufacturing</vt:lpstr>
      <vt:lpstr>Testing</vt:lpstr>
      <vt:lpstr>PowerPoint Presentation</vt:lpstr>
      <vt:lpstr>PowerPoint Presentation</vt:lpstr>
      <vt:lpstr>Budget</vt:lpstr>
      <vt:lpstr>Future Work</vt:lpstr>
      <vt:lpstr>ANEUVAS TECH. INC. PORTABLE MEDICAL BENCH</vt:lpstr>
      <vt:lpstr>Appendix A: CAD Drawings</vt:lpstr>
      <vt:lpstr>Appendix A: CAD Drawings</vt:lpstr>
      <vt:lpstr>Appendix A: CAD Drawings</vt:lpstr>
      <vt:lpstr>Appendix A: CAD Drawings</vt:lpstr>
      <vt:lpstr>Appendix B: Full Bill of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ANEUVAS TECH. INC. PORTABLE MEDICAL BENCH</dc:title>
  <dc:creator>Kenyon Rowley</dc:creator>
  <cp:lastModifiedBy>Kenyon Rowley</cp:lastModifiedBy>
  <cp:revision>3</cp:revision>
  <dcterms:created xsi:type="dcterms:W3CDTF">2020-04-22T17:52:17Z</dcterms:created>
  <dcterms:modified xsi:type="dcterms:W3CDTF">2020-04-23T22:42:02Z</dcterms:modified>
</cp:coreProperties>
</file>